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pen Sans SemiBold"/>
      <p:regular r:id="rId19"/>
      <p:bold r:id="rId20"/>
      <p:italic r:id="rId21"/>
      <p:boldItalic r:id="rId22"/>
    </p:embeddedFont>
    <p:embeddedFont>
      <p:font typeface="Open Sans ExtraBold"/>
      <p:bold r:id="rId23"/>
      <p:boldItalic r:id="rId24"/>
    </p:embeddedFont>
    <p:embeddedFont>
      <p:font typeface="Open Sans Medium"/>
      <p:regular r:id="rId25"/>
      <p:bold r:id="rId26"/>
      <p:italic r:id="rId27"/>
      <p:boldItalic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7F58DA-E6F8-4895-A9DE-64E5C196F7BF}">
  <a:tblStyle styleId="{D17F58DA-E6F8-4895-A9DE-64E5C196F7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6C1B5AA-BE85-4B74-AC73-27CB2ABE438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1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.fntdata"/><Relationship Id="rId22" Type="http://schemas.openxmlformats.org/officeDocument/2006/relationships/font" Target="fonts/OpenSansSemiBold-boldItalic.fntdata"/><Relationship Id="rId21" Type="http://schemas.openxmlformats.org/officeDocument/2006/relationships/font" Target="fonts/OpenSansSemiBold-italic.fntdata"/><Relationship Id="rId24" Type="http://schemas.openxmlformats.org/officeDocument/2006/relationships/font" Target="fonts/OpenSansExtraBold-boldItalic.fntdata"/><Relationship Id="rId23" Type="http://schemas.openxmlformats.org/officeDocument/2006/relationships/font" Target="fonts/Open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Medium-bold.fntdata"/><Relationship Id="rId25" Type="http://schemas.openxmlformats.org/officeDocument/2006/relationships/font" Target="fonts/OpenSansMedium-regular.fntdata"/><Relationship Id="rId28" Type="http://schemas.openxmlformats.org/officeDocument/2006/relationships/font" Target="fonts/OpenSansMedium-boldItalic.fntdata"/><Relationship Id="rId27" Type="http://schemas.openxmlformats.org/officeDocument/2006/relationships/font" Target="fonts/OpenSans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penSansSemiBol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c55366a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2c55366a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2c55366a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2c55366a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c55366a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2c55366a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2c55366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2c55366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2c55366a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2c55366a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2c55366a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2c55366a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2c55366a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2c55366a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2c55366a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2c55366a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2c55366a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2c55366a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38919a4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38919a4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2c55366a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2c55366a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B1A1A"/>
            </a:gs>
            <a:gs pos="50000">
              <a:srgbClr val="1B1B1B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jp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hyperlink" Target="http://drive.google.com/file/d/1pOYGnl_22Cn4muSDIxxY6vSAiGgsgee0/view" TargetMode="External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.png"/><Relationship Id="rId7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jp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Relationship Id="rId4" Type="http://schemas.openxmlformats.org/officeDocument/2006/relationships/image" Target="../media/image7.gif"/><Relationship Id="rId9" Type="http://schemas.openxmlformats.org/officeDocument/2006/relationships/image" Target="../media/image8.png"/><Relationship Id="rId5" Type="http://schemas.openxmlformats.org/officeDocument/2006/relationships/image" Target="../media/image4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jp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7.png"/><Relationship Id="rId13" Type="http://schemas.openxmlformats.org/officeDocument/2006/relationships/image" Target="../media/image25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Relationship Id="rId4" Type="http://schemas.openxmlformats.org/officeDocument/2006/relationships/image" Target="../media/image31.jpg"/><Relationship Id="rId9" Type="http://schemas.openxmlformats.org/officeDocument/2006/relationships/image" Target="../media/image32.jpg"/><Relationship Id="rId5" Type="http://schemas.openxmlformats.org/officeDocument/2006/relationships/image" Target="../media/image35.jpg"/><Relationship Id="rId6" Type="http://schemas.openxmlformats.org/officeDocument/2006/relationships/image" Target="../media/image33.jp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738" y="223850"/>
            <a:ext cx="6780524" cy="4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638" y="382475"/>
            <a:ext cx="29051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 title="Teaser - LABBIT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3179" y="1187725"/>
            <a:ext cx="5054033" cy="379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41255" l="0" r="0" t="34651"/>
          <a:stretch/>
        </p:blipFill>
        <p:spPr>
          <a:xfrm>
            <a:off x="1742000" y="0"/>
            <a:ext cx="5529249" cy="8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450" y="275871"/>
            <a:ext cx="3776300" cy="3139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23"/>
          <p:cNvGraphicFramePr/>
          <p:nvPr/>
        </p:nvGraphicFramePr>
        <p:xfrm>
          <a:off x="1362188" y="9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{C6C1B5AA-BE85-4B74-AC73-27CB2ABE4388}</a:tableStyleId>
              </a:tblPr>
              <a:tblGrid>
                <a:gridCol w="6288875"/>
              </a:tblGrid>
              <a:tr h="42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Pós-Produção</a:t>
                      </a:r>
                      <a:endParaRPr b="1"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Otimizar programação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Otimizar sonoplastia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Implementar sistema de conquistas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Refazer Assets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Balanceamento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Playtest </a:t>
                      </a: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Externo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Marketing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Lançamento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Acompanhamento de vendas e feedback dos usuários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Correção e polimento de acordo com os feedbacks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Lançamentos de atualizações conforme correções e melhorias</a:t>
                      </a:r>
                      <a:endParaRPr b="1"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800" y="2571750"/>
            <a:ext cx="1748201" cy="256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2262150" y="1182376"/>
            <a:ext cx="4619700" cy="2613000"/>
          </a:xfrm>
          <a:prstGeom prst="rect">
            <a:avLst/>
          </a:prstGeom>
          <a:solidFill>
            <a:srgbClr val="C1C0B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Camila Evangelista Dias</a:t>
            </a:r>
            <a:endParaRPr b="1"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camila.evans.dias@gmail.com</a:t>
            </a:r>
            <a:endParaRPr sz="1600">
              <a:solidFill>
                <a:srgbClr val="66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Saulo De Tarso Pereira Souza</a:t>
            </a:r>
            <a:endParaRPr b="1"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saulo162@gmail.com</a:t>
            </a:r>
            <a:endParaRPr sz="1600">
              <a:solidFill>
                <a:srgbClr val="66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Yorhan Silva David</a:t>
            </a:r>
            <a:endParaRPr b="1"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yorhansd08@gmail.com</a:t>
            </a:r>
            <a:endParaRPr sz="1600">
              <a:solidFill>
                <a:srgbClr val="595959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">
            <a:off x="2563774" y="3966028"/>
            <a:ext cx="1527900" cy="99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225" y="3932124"/>
            <a:ext cx="2478309" cy="10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6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550" y="330088"/>
            <a:ext cx="25812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5966012" y="1502125"/>
            <a:ext cx="2521500" cy="3509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328057" y="1502125"/>
            <a:ext cx="2521500" cy="3509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60986" y="1502125"/>
            <a:ext cx="2521500" cy="3509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224828" y="764050"/>
            <a:ext cx="61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30700" y="3595302"/>
            <a:ext cx="268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Camila Dias</a:t>
            </a:r>
            <a:endParaRPr b="1"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77391" y="3595273"/>
            <a:ext cx="28902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Saulo De Tarso</a:t>
            </a:r>
            <a:endParaRPr b="1"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117922" y="3595308"/>
            <a:ext cx="221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Yorhan Silva</a:t>
            </a:r>
            <a:endParaRPr b="1" sz="18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910051" y="4065900"/>
            <a:ext cx="1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Game Design</a:t>
            </a:r>
            <a:endParaRPr sz="18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Narrativa</a:t>
            </a:r>
            <a:endParaRPr sz="18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761390" y="4081355"/>
            <a:ext cx="162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Sound Design</a:t>
            </a:r>
            <a:endParaRPr sz="17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Marketing</a:t>
            </a:r>
            <a:endParaRPr sz="17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412850" y="4078500"/>
            <a:ext cx="175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Programação</a:t>
            </a:r>
            <a:endParaRPr sz="17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Arte</a:t>
            </a:r>
            <a:endParaRPr sz="17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660" y="1609719"/>
            <a:ext cx="1922203" cy="187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670" y="1609713"/>
            <a:ext cx="1922203" cy="187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4666" y="1612926"/>
            <a:ext cx="1915615" cy="18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8000" y="335413"/>
            <a:ext cx="45243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505425" y="1757900"/>
            <a:ext cx="6615300" cy="255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Labbit é um jogo de plataforma 2D onde o personagem principal, o coelho, precisa equilibrar seus níveis de medo e coragem para conseguir escapar de um laboratório clandestino de testes em animais.</a:t>
            </a:r>
            <a:endParaRPr sz="2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800" y="2571750"/>
            <a:ext cx="1748201" cy="256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79750" y="163525"/>
            <a:ext cx="65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1163" y="326525"/>
            <a:ext cx="3561675" cy="5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6583950" y="1208150"/>
            <a:ext cx="1846800" cy="2374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212121"/>
                </a:solidFill>
                <a:latin typeface="PT Sans"/>
                <a:ea typeface="PT Sans"/>
                <a:cs typeface="PT Sans"/>
                <a:sym typeface="PT Sans"/>
              </a:rPr>
              <a:t>Ser </a:t>
            </a:r>
            <a:r>
              <a:rPr lang="pt-BR" sz="1600">
                <a:solidFill>
                  <a:srgbClr val="21212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persistente</a:t>
            </a:r>
            <a:r>
              <a:rPr b="1" lang="pt-BR" sz="1600">
                <a:solidFill>
                  <a:srgbClr val="212121"/>
                </a:solidFill>
                <a:latin typeface="PT Sans"/>
                <a:ea typeface="PT Sans"/>
                <a:cs typeface="PT Sans"/>
                <a:sym typeface="PT Sans"/>
              </a:rPr>
              <a:t>!</a:t>
            </a:r>
            <a:endParaRPr b="1" sz="1600">
              <a:solidFill>
                <a:srgbClr val="21212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614200" y="3798500"/>
            <a:ext cx="4067400" cy="1102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</a:t>
            </a:r>
            <a:r>
              <a:rPr lang="pt-BR" sz="1600">
                <a:solidFill>
                  <a:srgbClr val="21212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emocionar</a:t>
            </a:r>
            <a:endParaRPr sz="1600">
              <a:solidFill>
                <a:srgbClr val="21212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084900" y="1190325"/>
            <a:ext cx="2095800" cy="2374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Equilibrar o medo</a:t>
            </a:r>
            <a:endParaRPr sz="1600">
              <a:solidFill>
                <a:srgbClr val="21212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09750" y="1190275"/>
            <a:ext cx="2871900" cy="2374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1212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 sentir forte mesmo sendo um animal frágil</a:t>
            </a:r>
            <a:endParaRPr sz="1600">
              <a:solidFill>
                <a:srgbClr val="21212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79750" y="163525"/>
            <a:ext cx="65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902649" y="1663832"/>
            <a:ext cx="15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950" y="1423650"/>
            <a:ext cx="1846800" cy="152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816" y="3798472"/>
            <a:ext cx="2380355" cy="110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800" y="1416138"/>
            <a:ext cx="2871975" cy="145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900" y="1416138"/>
            <a:ext cx="2095808" cy="152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8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5120" y="391550"/>
            <a:ext cx="33337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17"/>
          <p:cNvGraphicFramePr/>
          <p:nvPr/>
        </p:nvGraphicFramePr>
        <p:xfrm>
          <a:off x="3945313" y="17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{D17F58DA-E6F8-4895-A9DE-64E5C196F7BF}</a:tableStyleId>
              </a:tblPr>
              <a:tblGrid>
                <a:gridCol w="1365875"/>
                <a:gridCol w="1138250"/>
                <a:gridCol w="1969150"/>
              </a:tblGrid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>
                          <a:solidFill>
                            <a:srgbClr val="FFFFFF"/>
                          </a:solidFill>
                          <a:latin typeface="Open Sans ExtraBold"/>
                          <a:ea typeface="Open Sans ExtraBold"/>
                          <a:cs typeface="Open Sans ExtraBold"/>
                          <a:sym typeface="Open Sans ExtraBold"/>
                        </a:rPr>
                        <a:t>Plataforma</a:t>
                      </a:r>
                      <a:endParaRPr sz="1300">
                        <a:latin typeface="Open Sans ExtraBold"/>
                        <a:ea typeface="Open Sans ExtraBold"/>
                        <a:cs typeface="Open Sans ExtraBold"/>
                        <a:sym typeface="Open Sans ExtraBold"/>
                      </a:endParaRPr>
                    </a:p>
                  </a:txBody>
                  <a:tcPr marT="25400" marB="25400" marR="25400" marL="25400" anchor="b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>
                          <a:solidFill>
                            <a:srgbClr val="FFFFFF"/>
                          </a:solidFill>
                          <a:latin typeface="Open Sans ExtraBold"/>
                          <a:ea typeface="Open Sans ExtraBold"/>
                          <a:cs typeface="Open Sans ExtraBold"/>
                          <a:sym typeface="Open Sans ExtraBold"/>
                        </a:rPr>
                        <a:t>Preço</a:t>
                      </a:r>
                      <a:endParaRPr sz="1300">
                        <a:latin typeface="Open Sans ExtraBold"/>
                        <a:ea typeface="Open Sans ExtraBold"/>
                        <a:cs typeface="Open Sans ExtraBold"/>
                        <a:sym typeface="Open Sans ExtraBold"/>
                      </a:endParaRPr>
                    </a:p>
                  </a:txBody>
                  <a:tcPr marT="25400" marB="25400" marR="25400" marL="25400" anchor="b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>
                          <a:solidFill>
                            <a:srgbClr val="FFFFFF"/>
                          </a:solidFill>
                          <a:latin typeface="Open Sans ExtraBold"/>
                          <a:ea typeface="Open Sans ExtraBold"/>
                          <a:cs typeface="Open Sans ExtraBold"/>
                          <a:sym typeface="Open Sans ExtraBold"/>
                        </a:rPr>
                        <a:t>Distribuição</a:t>
                      </a:r>
                      <a:endParaRPr sz="1300">
                        <a:latin typeface="Open Sans ExtraBold"/>
                        <a:ea typeface="Open Sans ExtraBold"/>
                        <a:cs typeface="Open Sans ExtraBold"/>
                        <a:sym typeface="Open Sans ExtraBold"/>
                      </a:endParaRPr>
                    </a:p>
                  </a:txBody>
                  <a:tcPr marT="25400" marB="25400" marR="25400" marL="25400" anchor="b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59055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10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</a:t>
                      </a:r>
                      <a:endParaRPr b="1" sz="2100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25400" marB="25400" marR="25400" marL="25400" anchor="ctr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C0B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10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US$4</a:t>
                      </a:r>
                      <a:endParaRPr b="1" sz="2100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25400" marB="25400" marR="25400" marL="25400" anchor="ctr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C0B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10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Steam</a:t>
                      </a:r>
                      <a:endParaRPr b="1" sz="2100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25400" marB="25400" marR="25400" marL="25400" anchor="ctr">
                    <a:lnL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125">
                      <a:solidFill>
                        <a:srgbClr val="AC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C0BF"/>
                    </a:solidFill>
                  </a:tcPr>
                </a:tc>
              </a:tr>
              <a:tr h="12700">
                <a:tc vMerge="1"/>
                <a:tc vMerge="1"/>
                <a:tc vMerge="1"/>
              </a:tr>
              <a:tr h="12700">
                <a:tc vMerge="1"/>
                <a:tc vMerge="1"/>
                <a:tc vMerge="1"/>
              </a:tr>
            </a:tbl>
          </a:graphicData>
        </a:graphic>
      </p:graphicFrame>
      <p:sp>
        <p:nvSpPr>
          <p:cNvPr id="104" name="Google Shape;104;p17"/>
          <p:cNvSpPr txBox="1"/>
          <p:nvPr/>
        </p:nvSpPr>
        <p:spPr>
          <a:xfrm>
            <a:off x="3945325" y="3063613"/>
            <a:ext cx="3450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	</a:t>
            </a: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Duração Gameplay:</a:t>
            </a:r>
            <a:r>
              <a:rPr lang="pt-BR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1h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	</a:t>
            </a:r>
            <a:r>
              <a:rPr b="1"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Publicação: </a:t>
            </a:r>
            <a:r>
              <a:rPr lang="pt-BR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$ 100.00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800" y="2571750"/>
            <a:ext cx="1748201" cy="25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538" y="382475"/>
            <a:ext cx="22193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075" y="3000125"/>
            <a:ext cx="260500" cy="47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075" y="3609725"/>
            <a:ext cx="260500" cy="4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370150" y="1980325"/>
            <a:ext cx="3217500" cy="2893800"/>
          </a:xfrm>
          <a:prstGeom prst="rect">
            <a:avLst/>
          </a:prstGeom>
          <a:solidFill>
            <a:srgbClr val="C1C0B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Jovens de 15 a 25 anos;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Classe média e baixa; 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Admiradores de jogos independentes;</a:t>
            </a:r>
            <a:endParaRPr sz="21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675" y="3609725"/>
            <a:ext cx="260500" cy="47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675" y="2847725"/>
            <a:ext cx="260500" cy="47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675" y="2009525"/>
            <a:ext cx="260500" cy="4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70150" y="1457125"/>
            <a:ext cx="3217500" cy="523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393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Público-Alvo</a:t>
            </a:r>
            <a:endParaRPr sz="22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255275" y="2019300"/>
            <a:ext cx="6615000" cy="2714700"/>
          </a:xfrm>
          <a:prstGeom prst="rect">
            <a:avLst/>
          </a:prstGeom>
          <a:solidFill>
            <a:srgbClr val="C1C0B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213" y="363425"/>
            <a:ext cx="34575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125" y="2269499"/>
            <a:ext cx="1929873" cy="23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425" y="2269502"/>
            <a:ext cx="1748199" cy="233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8">
            <a:alphaModFix/>
          </a:blip>
          <a:srcRect b="17580" l="0" r="0" t="0"/>
          <a:stretch/>
        </p:blipFill>
        <p:spPr>
          <a:xfrm>
            <a:off x="1396025" y="2291063"/>
            <a:ext cx="1597899" cy="22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183850" y="1533325"/>
            <a:ext cx="6752700" cy="523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393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Jogos Semelhantes com Impacto Social</a:t>
            </a:r>
            <a:endParaRPr sz="22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5800" y="2571750"/>
            <a:ext cx="1748201" cy="256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800" y="2571750"/>
            <a:ext cx="1748201" cy="256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263" y="377715"/>
            <a:ext cx="2809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1928825" y="1628775"/>
            <a:ext cx="5479200" cy="3082200"/>
          </a:xfrm>
          <a:prstGeom prst="rect">
            <a:avLst/>
          </a:prstGeom>
          <a:solidFill>
            <a:srgbClr val="C1C0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Utilizar o mesmo item para atacar ou recuperar vida;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Elementos baseados em fatos reais;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Barra Emocional alterando as mecânicas.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8805" y="1722903"/>
            <a:ext cx="733392" cy="73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8799" y="3883450"/>
            <a:ext cx="733400" cy="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8800" y="2803175"/>
            <a:ext cx="733400" cy="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96386">
            <a:off x="12100" y="1593050"/>
            <a:ext cx="1748200" cy="1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33272">
            <a:off x="206500" y="2120950"/>
            <a:ext cx="1567550" cy="1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490929">
            <a:off x="99338" y="2658963"/>
            <a:ext cx="1781875" cy="17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5250" y="3564338"/>
            <a:ext cx="12668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925" y="382477"/>
            <a:ext cx="19621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9222" t="0"/>
          <a:stretch/>
        </p:blipFill>
        <p:spPr>
          <a:xfrm>
            <a:off x="128725" y="1781350"/>
            <a:ext cx="8886548" cy="2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0" y="4602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https://trello.com/invite/b/8nFsVEdd/ATTI404b5dabc3dc31877e2b7eb6f4bcaae38B369105/labbit-tcc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75" y="1540353"/>
            <a:ext cx="1386125" cy="171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99" y="1518518"/>
            <a:ext cx="1314550" cy="170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6">
            <a:alphaModFix/>
          </a:blip>
          <a:srcRect b="0" l="11260" r="0" t="0"/>
          <a:stretch/>
        </p:blipFill>
        <p:spPr>
          <a:xfrm>
            <a:off x="6218600" y="3553975"/>
            <a:ext cx="1386125" cy="14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350" y="3548650"/>
            <a:ext cx="1314550" cy="14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4750" y="3572406"/>
            <a:ext cx="1561999" cy="143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8704" y="1518649"/>
            <a:ext cx="1446595" cy="16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10">
            <a:alphaModFix/>
          </a:blip>
          <a:srcRect b="41255" l="0" r="0" t="34651"/>
          <a:stretch/>
        </p:blipFill>
        <p:spPr>
          <a:xfrm>
            <a:off x="1289750" y="5850"/>
            <a:ext cx="6540900" cy="11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4188" y="363427"/>
            <a:ext cx="30956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12">
            <a:alphaModFix/>
          </a:blip>
          <a:srcRect b="9950" l="0" r="0" t="0"/>
          <a:stretch/>
        </p:blipFill>
        <p:spPr>
          <a:xfrm>
            <a:off x="4886300" y="1521312"/>
            <a:ext cx="1386124" cy="16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